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45" r:id="rId4"/>
  </p:sldMasterIdLst>
  <p:notesMasterIdLst>
    <p:notesMasterId r:id="rId14"/>
  </p:notesMasterIdLst>
  <p:handoutMasterIdLst>
    <p:handoutMasterId r:id="rId15"/>
  </p:handoutMasterIdLst>
  <p:sldIdLst>
    <p:sldId id="1636" r:id="rId5"/>
    <p:sldId id="1637" r:id="rId6"/>
    <p:sldId id="1638" r:id="rId7"/>
    <p:sldId id="1639" r:id="rId8"/>
    <p:sldId id="1620" r:id="rId9"/>
    <p:sldId id="1621" r:id="rId10"/>
    <p:sldId id="1640" r:id="rId11"/>
    <p:sldId id="1641" r:id="rId12"/>
    <p:sldId id="1516" r:id="rId13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0FAB37-CE6D-468E-A566-082D2CB00ED5}">
          <p14:sldIdLst>
            <p14:sldId id="1636"/>
            <p14:sldId id="1637"/>
            <p14:sldId id="1638"/>
            <p14:sldId id="1639"/>
            <p14:sldId id="1620"/>
            <p14:sldId id="1621"/>
            <p14:sldId id="1640"/>
            <p14:sldId id="1641"/>
          </p14:sldIdLst>
        </p14:section>
        <p14:section name="Direction" id="{97967BEE-3078-4697-9255-4D27003CBEAD}">
          <p14:sldIdLst/>
        </p14:section>
        <p14:section name="End" id="{AD63B25E-965E-410D-AAF0-F391F7D31CD9}">
          <p14:sldIdLst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Pat Mines (Sound Planning)" initials="PM(P" lastIdx="26" clrIdx="4">
    <p:extLst>
      <p:ext uri="{19B8F6BF-5375-455C-9EA6-DF929625EA0E}">
        <p15:presenceInfo xmlns:p15="http://schemas.microsoft.com/office/powerpoint/2012/main" userId="S-1-5-21-2127521184-1604012920-1887927527-1381120" providerId="AD"/>
      </p:ext>
    </p:extLst>
  </p:cmAuthor>
  <p:cmAuthor id="5" name="Joe Yong" initials="JY" lastIdx="6" clrIdx="5">
    <p:extLst>
      <p:ext uri="{19B8F6BF-5375-455C-9EA6-DF929625EA0E}">
        <p15:presenceInfo xmlns:p15="http://schemas.microsoft.com/office/powerpoint/2012/main" userId="S-1-5-21-2127521184-1604012920-1887927527-6509990" providerId="AD"/>
      </p:ext>
    </p:extLst>
  </p:cmAuthor>
  <p:cmAuthor id="6" name="Darcy Jayne" initials="DJ" lastIdx="2" clrIdx="6">
    <p:extLst>
      <p:ext uri="{19B8F6BF-5375-455C-9EA6-DF929625EA0E}">
        <p15:presenceInfo xmlns:p15="http://schemas.microsoft.com/office/powerpoint/2012/main" userId="ffa2d987aac0fa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B294"/>
    <a:srgbClr val="FFB900"/>
    <a:srgbClr val="6B6B6B"/>
    <a:srgbClr val="996633"/>
    <a:srgbClr val="FF8C00"/>
    <a:srgbClr val="FFFFFF"/>
    <a:srgbClr val="0078D7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 autoAdjust="0"/>
    <p:restoredTop sz="91573" autoAdjust="0"/>
  </p:normalViewPr>
  <p:slideViewPr>
    <p:cSldViewPr>
      <p:cViewPr varScale="1">
        <p:scale>
          <a:sx n="113" d="100"/>
          <a:sy n="113" d="100"/>
        </p:scale>
        <p:origin x="288" y="176"/>
      </p:cViewPr>
      <p:guideLst/>
    </p:cSldViewPr>
  </p:slideViewPr>
  <p:outlineViewPr>
    <p:cViewPr>
      <p:scale>
        <a:sx n="33" d="100"/>
        <a:sy n="33" d="100"/>
      </p:scale>
      <p:origin x="0" y="-9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7/30/20 10:49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7/30/20 10:49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7/30/20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5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4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7/30/20 10:49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3751" y="2084187"/>
            <a:ext cx="5682249" cy="1793090"/>
          </a:xfrm>
          <a:noFill/>
        </p:spPr>
        <p:txBody>
          <a:bodyPr lIns="0" tIns="91440" rIns="146304" bIns="91440" anchor="t" anchorCtr="0"/>
          <a:lstStyle>
            <a:lvl1pPr>
              <a:defRPr sz="4800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2932" y="3878574"/>
            <a:ext cx="5643068" cy="1792326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6121842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dirty="0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 dirty="0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9122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22877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60359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F7EE7-5C37-4605-8697-F53EDEA84705}"/>
              </a:ext>
            </a:extLst>
          </p:cNvPr>
          <p:cNvSpPr/>
          <p:nvPr userDrawn="1"/>
        </p:nvSpPr>
        <p:spPr bwMode="auto">
          <a:xfrm>
            <a:off x="4267200" y="6515100"/>
            <a:ext cx="3657600" cy="2667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276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85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9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694825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81112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7019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2125662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9722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6555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600200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98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75020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15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9324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76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69231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644601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6570"/>
            <a:ext cx="3288506" cy="70138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1856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7541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0708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/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/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4029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93599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7F7C7C6-E140-48ED-96BA-7C98FA671C09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35127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7751EF8-6B26-4639-AF53-71A9904C69DE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11009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D32FA1-E330-4454-94F1-0E602C98CB9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5217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687179" cy="899665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687179" cy="214494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28F8D-26D0-481A-B865-5B330D45F9CA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658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4362529-9CD0-4A58-8683-D46AA90B951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78738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631E119-4C87-4271-8F2A-9472AA40EE78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22955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69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75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0" r:id="rId19"/>
    <p:sldLayoutId id="2147484572" r:id="rId20"/>
    <p:sldLayoutId id="2147484573" r:id="rId21"/>
    <p:sldLayoutId id="2147484562" r:id="rId22"/>
    <p:sldLayoutId id="2147484563" r:id="rId23"/>
    <p:sldLayoutId id="2147484564" r:id="rId24"/>
    <p:sldLayoutId id="2147484565" r:id="rId25"/>
    <p:sldLayoutId id="2147484566" r:id="rId26"/>
    <p:sldLayoutId id="2147484567" r:id="rId27"/>
    <p:sldLayoutId id="2147484571" r:id="rId28"/>
    <p:sldLayoutId id="214748456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svg"/><Relationship Id="rId18" Type="http://schemas.openxmlformats.org/officeDocument/2006/relationships/image" Target="../media/image24.tiff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tiff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FY21P20BTSCFP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2B21E-E27A-4440-9A50-C36CF866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Unbias</a:t>
            </a:r>
            <a:r>
              <a:rPr lang="en-US" dirty="0"/>
              <a:t> Resume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72B2F9-FAEC-4B80-ACCC-CBCACAE4C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Alexis Joseph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Anthony Franklin, PhD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FD33D-2B60-4B44-BB29-746C5BC6FFE1}"/>
              </a:ext>
            </a:extLst>
          </p:cNvPr>
          <p:cNvSpPr/>
          <p:nvPr/>
        </p:nvSpPr>
        <p:spPr bwMode="auto">
          <a:xfrm>
            <a:off x="4267200" y="6515100"/>
            <a:ext cx="3581400" cy="3429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512CE-4436-104C-B9EC-F4B111C3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4D5D-3B3B-694C-9BD9-31A94C56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5444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AI assist in limiting name bias in resume submissions.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an applicant submits a resume, can AI remove personal Identifiable information automatically.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Resume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Potentially biasing information: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*Name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LinkedIn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Website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Photo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2353836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B12C-5D8C-D94D-B848-F8BE9F1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| POC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459E-1D36-4648-ABB5-8C46CC4BDB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876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 resume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names with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Place a bounding box on the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Mark out names based on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Present final pdf</a:t>
            </a:r>
          </a:p>
        </p:txBody>
      </p:sp>
    </p:spTree>
    <p:extLst>
      <p:ext uri="{BB962C8B-B14F-4D97-AF65-F5344CB8AC3E}">
        <p14:creationId xmlns:p14="http://schemas.microsoft.com/office/powerpoint/2010/main" val="41420735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AF0F-EAA0-3C48-8820-7A299E4E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C2C7-982A-8646-9813-D3E1E46E2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33286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Name look-up table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*Future, build ML model to identify name entities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Cognitive Services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Forms Recognizer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Text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31782606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0EEF25-40C4-40D0-A026-E5BA134CEAAA}"/>
              </a:ext>
            </a:extLst>
          </p:cNvPr>
          <p:cNvSpPr/>
          <p:nvPr/>
        </p:nvSpPr>
        <p:spPr bwMode="auto">
          <a:xfrm>
            <a:off x="2438400" y="2125664"/>
            <a:ext cx="1902343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465E3E-F564-4F02-A1C0-54D48334B484}"/>
              </a:ext>
            </a:extLst>
          </p:cNvPr>
          <p:cNvSpPr/>
          <p:nvPr/>
        </p:nvSpPr>
        <p:spPr bwMode="auto">
          <a:xfrm>
            <a:off x="4419610" y="2125664"/>
            <a:ext cx="1620955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Store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B21B44-7AD0-437C-88D2-BD76C081E016}"/>
              </a:ext>
            </a:extLst>
          </p:cNvPr>
          <p:cNvSpPr/>
          <p:nvPr/>
        </p:nvSpPr>
        <p:spPr bwMode="auto">
          <a:xfrm>
            <a:off x="6119432" y="2125664"/>
            <a:ext cx="1670778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Prepare and train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701943-453C-42D3-84A0-BBE65D9BAC6F}"/>
              </a:ext>
            </a:extLst>
          </p:cNvPr>
          <p:cNvSpPr/>
          <p:nvPr/>
        </p:nvSpPr>
        <p:spPr bwMode="auto">
          <a:xfrm>
            <a:off x="7869078" y="2125664"/>
            <a:ext cx="2106059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and serve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8A5FF25-8823-40D2-9AD1-2C7137629329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2246744" y="3489164"/>
            <a:ext cx="3016842" cy="356464"/>
          </a:xfrm>
          <a:prstGeom prst="bentConnector2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sp>
        <p:nvSpPr>
          <p:cNvPr id="65" name="Right Bracket 64">
            <a:extLst>
              <a:ext uri="{FF2B5EF4-FFF2-40B4-BE49-F238E27FC236}">
                <a16:creationId xmlns:a16="http://schemas.microsoft.com/office/drawing/2014/main" id="{58C252C4-D446-42FA-ADAB-6F9AAB5E1E72}"/>
              </a:ext>
            </a:extLst>
          </p:cNvPr>
          <p:cNvSpPr/>
          <p:nvPr/>
        </p:nvSpPr>
        <p:spPr>
          <a:xfrm>
            <a:off x="2051838" y="2997478"/>
            <a:ext cx="199610" cy="1049298"/>
          </a:xfrm>
          <a:prstGeom prst="rightBracket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34EED8-9860-4011-8725-1F3C3F237629}"/>
              </a:ext>
            </a:extLst>
          </p:cNvPr>
          <p:cNvSpPr/>
          <p:nvPr/>
        </p:nvSpPr>
        <p:spPr>
          <a:xfrm>
            <a:off x="4625431" y="4302828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F5BC5A4-EA59-43FB-B431-A32EC10EA46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71053" y="3553497"/>
            <a:ext cx="1084888" cy="50311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DA81D37-A643-4408-AFE0-039ED3F73DDF}"/>
              </a:ext>
            </a:extLst>
          </p:cNvPr>
          <p:cNvCxnSpPr>
            <a:cxnSpLocks/>
            <a:stCxn id="7" idx="3"/>
            <a:endCxn id="73" idx="1"/>
          </p:cNvCxnSpPr>
          <p:nvPr/>
        </p:nvCxnSpPr>
        <p:spPr>
          <a:xfrm>
            <a:off x="7311945" y="3553497"/>
            <a:ext cx="1369390" cy="4978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08A0E32-60B4-4287-9917-795DE107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86" y="3845628"/>
            <a:ext cx="457200" cy="457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1139DE5-4FB7-4269-A75F-C0B3F7E979A4}"/>
              </a:ext>
            </a:extLst>
          </p:cNvPr>
          <p:cNvSpPr txBox="1"/>
          <p:nvPr/>
        </p:nvSpPr>
        <p:spPr>
          <a:xfrm>
            <a:off x="1038748" y="3475407"/>
            <a:ext cx="108719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Pdf files</a:t>
            </a:r>
          </a:p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27249A2-1B4B-4CE1-B45B-BDC401143D3D}"/>
              </a:ext>
            </a:extLst>
          </p:cNvPr>
          <p:cNvGrpSpPr/>
          <p:nvPr/>
        </p:nvGrpSpPr>
        <p:grpSpPr>
          <a:xfrm>
            <a:off x="1121162" y="3060425"/>
            <a:ext cx="386209" cy="386209"/>
            <a:chOff x="592742" y="5535675"/>
            <a:chExt cx="320040" cy="320040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9B7F41C-ACBC-42FC-8B66-4F8FE61DD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5CCF5D-A6CE-4FBD-B7B2-3EA8E1E5D9DD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E897DE4-6B9C-4E91-935D-5FA44B1CF8F6}"/>
              </a:ext>
            </a:extLst>
          </p:cNvPr>
          <p:cNvSpPr/>
          <p:nvPr/>
        </p:nvSpPr>
        <p:spPr>
          <a:xfrm>
            <a:off x="10232331" y="4220807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77159-350D-104B-8884-EC52F4D5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162" y="3676654"/>
            <a:ext cx="1192713" cy="626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24D44-6793-734C-819C-2D569320DF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49" t="18745" r="30501" b="18136"/>
          <a:stretch/>
        </p:blipFill>
        <p:spPr>
          <a:xfrm>
            <a:off x="6655941" y="3244099"/>
            <a:ext cx="656004" cy="6187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41BD28C-5CA6-6A48-B62B-52B8CC3A098A}"/>
              </a:ext>
            </a:extLst>
          </p:cNvPr>
          <p:cNvSpPr/>
          <p:nvPr/>
        </p:nvSpPr>
        <p:spPr>
          <a:xfrm>
            <a:off x="6456928" y="3872268"/>
            <a:ext cx="99578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Machine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FEED76-B7B2-2449-AEE7-E83C074EE244}"/>
              </a:ext>
            </a:extLst>
          </p:cNvPr>
          <p:cNvSpPr/>
          <p:nvPr/>
        </p:nvSpPr>
        <p:spPr>
          <a:xfrm>
            <a:off x="8271780" y="4279951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7D743B-C25F-794C-9786-766E144E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335" y="3822751"/>
            <a:ext cx="457200" cy="457200"/>
          </a:xfrm>
          <a:prstGeom prst="rect">
            <a:avLst/>
          </a:prstGeom>
        </p:spPr>
      </p:pic>
      <p:cxnSp>
        <p:nvCxnSpPr>
          <p:cNvPr id="74" name="Connector: Elbow 94">
            <a:extLst>
              <a:ext uri="{FF2B5EF4-FFF2-40B4-BE49-F238E27FC236}">
                <a16:creationId xmlns:a16="http://schemas.microsoft.com/office/drawing/2014/main" id="{EA9E403F-86BB-0347-A26E-32F15CDBC4BB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9138535" y="4046776"/>
            <a:ext cx="1246157" cy="45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44604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&amp; Data Workflow Diagram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8595E0-4253-4C18-A8CE-D0C3D5B5E2CA}"/>
              </a:ext>
            </a:extLst>
          </p:cNvPr>
          <p:cNvSpPr/>
          <p:nvPr/>
        </p:nvSpPr>
        <p:spPr>
          <a:xfrm>
            <a:off x="2120490" y="457914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4A2F6F7-7544-480A-8A8D-147CFEF5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68" y="3756625"/>
            <a:ext cx="774810" cy="781126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8A6F631-2847-48CF-A7AE-4607DEC862D2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9932219" y="4160576"/>
            <a:ext cx="914180" cy="3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B34F7CB-B0A7-49FA-A5C9-E4E19EDECE87}"/>
              </a:ext>
            </a:extLst>
          </p:cNvPr>
          <p:cNvSpPr txBox="1"/>
          <p:nvPr/>
        </p:nvSpPr>
        <p:spPr>
          <a:xfrm>
            <a:off x="88706" y="3260629"/>
            <a:ext cx="131903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PDF Files</a:t>
            </a:r>
          </a:p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FA74A1D-83EC-493B-92A6-398D918D630C}"/>
              </a:ext>
            </a:extLst>
          </p:cNvPr>
          <p:cNvGrpSpPr/>
          <p:nvPr/>
        </p:nvGrpSpPr>
        <p:grpSpPr>
          <a:xfrm>
            <a:off x="1215982" y="3282576"/>
            <a:ext cx="322314" cy="398378"/>
            <a:chOff x="592742" y="5535675"/>
            <a:chExt cx="320040" cy="32004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DC830A17-1A7C-4AD5-8ABF-4777B35F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567D5B-9204-414C-87B2-A71FB9593708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6D0F1EA-4D82-0043-8B31-258F990316C2}"/>
              </a:ext>
            </a:extLst>
          </p:cNvPr>
          <p:cNvSpPr/>
          <p:nvPr/>
        </p:nvSpPr>
        <p:spPr bwMode="auto">
          <a:xfrm>
            <a:off x="4113224" y="1637812"/>
            <a:ext cx="4178573" cy="400098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Machine Learning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A940D6-BCA1-4329-8D34-FF598961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84" y="1539700"/>
            <a:ext cx="544234" cy="544234"/>
          </a:xfrm>
          <a:prstGeom prst="rect">
            <a:avLst/>
          </a:prstGeom>
        </p:spPr>
      </p:pic>
      <p:pic>
        <p:nvPicPr>
          <p:cNvPr id="11" name="Graphic 10" descr="Download">
            <a:extLst>
              <a:ext uri="{FF2B5EF4-FFF2-40B4-BE49-F238E27FC236}">
                <a16:creationId xmlns:a16="http://schemas.microsoft.com/office/drawing/2014/main" id="{365D023B-47FC-4A47-ABB8-1B453803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47414" y="3668110"/>
            <a:ext cx="473757" cy="47375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93E2BDD-AE95-564C-925D-13F37CF8E4CE}"/>
              </a:ext>
            </a:extLst>
          </p:cNvPr>
          <p:cNvSpPr/>
          <p:nvPr/>
        </p:nvSpPr>
        <p:spPr>
          <a:xfrm>
            <a:off x="8755629" y="451958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30E3534-87DE-974F-8937-4E836D69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68" y="3783401"/>
            <a:ext cx="748251" cy="75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2E3D1EE-6471-8541-8782-2F5A407DC3F8}"/>
              </a:ext>
            </a:extLst>
          </p:cNvPr>
          <p:cNvSpPr/>
          <p:nvPr/>
        </p:nvSpPr>
        <p:spPr>
          <a:xfrm>
            <a:off x="10617921" y="457740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09477F-53BC-4B4B-95A4-BCD369AD49D0}"/>
              </a:ext>
            </a:extLst>
          </p:cNvPr>
          <p:cNvSpPr/>
          <p:nvPr/>
        </p:nvSpPr>
        <p:spPr bwMode="auto">
          <a:xfrm>
            <a:off x="4282688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FCEBEC1-F5F9-1A4E-8597-DFA0C7C1F4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68" r="26510"/>
          <a:stretch/>
        </p:blipFill>
        <p:spPr>
          <a:xfrm>
            <a:off x="10846399" y="3638638"/>
            <a:ext cx="889888" cy="104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E562B-C8D6-BA4A-A8FF-B258F9EA6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9220" y="3553114"/>
            <a:ext cx="840079" cy="49484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E6C1159-8D49-7740-BB87-547DF7DEF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073" y="4522906"/>
            <a:ext cx="840079" cy="494841"/>
          </a:xfrm>
          <a:prstGeom prst="rect">
            <a:avLst/>
          </a:prstGeom>
        </p:spPr>
      </p:pic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7A5F91E8-398A-D34A-A29C-7D030C009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9391" y="2518555"/>
            <a:ext cx="514622" cy="51462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E7B3E43D-5D85-F64B-9DAC-B46C327F4F99}"/>
              </a:ext>
            </a:extLst>
          </p:cNvPr>
          <p:cNvSpPr/>
          <p:nvPr/>
        </p:nvSpPr>
        <p:spPr>
          <a:xfrm>
            <a:off x="4631902" y="4097179"/>
            <a:ext cx="1122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Forms Recognizer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B0D488-38D0-B447-AD42-E48EA56A677A}"/>
              </a:ext>
            </a:extLst>
          </p:cNvPr>
          <p:cNvSpPr/>
          <p:nvPr/>
        </p:nvSpPr>
        <p:spPr>
          <a:xfrm>
            <a:off x="4694884" y="5087778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Text Analytics</a:t>
            </a:r>
          </a:p>
        </p:txBody>
      </p:sp>
      <p:cxnSp>
        <p:nvCxnSpPr>
          <p:cNvPr id="87" name="Connector: Elbow 71">
            <a:extLst>
              <a:ext uri="{FF2B5EF4-FFF2-40B4-BE49-F238E27FC236}">
                <a16:creationId xmlns:a16="http://schemas.microsoft.com/office/drawing/2014/main" id="{DD34A223-B5A8-4A4D-B4CD-27A8CC4FCEDC}"/>
              </a:ext>
            </a:extLst>
          </p:cNvPr>
          <p:cNvCxnSpPr>
            <a:cxnSpLocks/>
            <a:stCxn id="89" idx="3"/>
            <a:endCxn id="83" idx="1"/>
          </p:cNvCxnSpPr>
          <p:nvPr/>
        </p:nvCxnSpPr>
        <p:spPr>
          <a:xfrm flipV="1">
            <a:off x="3367278" y="3780435"/>
            <a:ext cx="915410" cy="36675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2" name="Connector: Elbow 71">
            <a:extLst>
              <a:ext uri="{FF2B5EF4-FFF2-40B4-BE49-F238E27FC236}">
                <a16:creationId xmlns:a16="http://schemas.microsoft.com/office/drawing/2014/main" id="{AF7FFC17-42EF-3F4F-A9CF-016C3E75C1B0}"/>
              </a:ext>
            </a:extLst>
          </p:cNvPr>
          <p:cNvCxnSpPr>
            <a:cxnSpLocks/>
            <a:stCxn id="134" idx="3"/>
            <a:endCxn id="80" idx="1"/>
          </p:cNvCxnSpPr>
          <p:nvPr/>
        </p:nvCxnSpPr>
        <p:spPr>
          <a:xfrm>
            <a:off x="8101468" y="3780435"/>
            <a:ext cx="1082500" cy="38014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9EDCDFE-94D1-7F4C-BB24-84A6808B8EC0}"/>
              </a:ext>
            </a:extLst>
          </p:cNvPr>
          <p:cNvCxnSpPr>
            <a:cxnSpLocks/>
            <a:stCxn id="83" idx="3"/>
            <a:endCxn id="134" idx="1"/>
          </p:cNvCxnSpPr>
          <p:nvPr/>
        </p:nvCxnSpPr>
        <p:spPr>
          <a:xfrm>
            <a:off x="6090717" y="3780435"/>
            <a:ext cx="20272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B532E9D-C1FC-D943-BA80-C2617F10272A}"/>
              </a:ext>
            </a:extLst>
          </p:cNvPr>
          <p:cNvSpPr/>
          <p:nvPr/>
        </p:nvSpPr>
        <p:spPr bwMode="auto">
          <a:xfrm>
            <a:off x="6293439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</a:t>
            </a: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5D8F74F2-A45C-DC40-B292-0910BD345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49960" y="2703272"/>
            <a:ext cx="865943" cy="865943"/>
          </a:xfrm>
          <a:prstGeom prst="rect">
            <a:avLst/>
          </a:prstGeom>
        </p:spPr>
      </p:pic>
      <p:pic>
        <p:nvPicPr>
          <p:cNvPr id="137" name="Graphic 136" descr="Table">
            <a:extLst>
              <a:ext uri="{FF2B5EF4-FFF2-40B4-BE49-F238E27FC236}">
                <a16:creationId xmlns:a16="http://schemas.microsoft.com/office/drawing/2014/main" id="{97F1A6DE-BBA5-164D-A7A1-499619644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1843" y="3888267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9D19A370-EBCB-D345-BC11-0A5A7418AA75}"/>
              </a:ext>
            </a:extLst>
          </p:cNvPr>
          <p:cNvSpPr/>
          <p:nvPr/>
        </p:nvSpPr>
        <p:spPr>
          <a:xfrm>
            <a:off x="6749961" y="3591489"/>
            <a:ext cx="8659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PDF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DE92392-F3E5-7D4E-A932-8C66B1C3DFD0}"/>
              </a:ext>
            </a:extLst>
          </p:cNvPr>
          <p:cNvSpPr/>
          <p:nvPr/>
        </p:nvSpPr>
        <p:spPr>
          <a:xfrm>
            <a:off x="6837721" y="4640093"/>
            <a:ext cx="79220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Metadata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7AD986B-618F-4840-8F42-7C1A05B9F465}"/>
              </a:ext>
            </a:extLst>
          </p:cNvPr>
          <p:cNvSpPr/>
          <p:nvPr/>
        </p:nvSpPr>
        <p:spPr>
          <a:xfrm>
            <a:off x="4611865" y="3058137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Custom Notebook</a:t>
            </a:r>
          </a:p>
        </p:txBody>
      </p:sp>
      <p:cxnSp>
        <p:nvCxnSpPr>
          <p:cNvPr id="142" name="Connector: Elbow 71">
            <a:extLst>
              <a:ext uri="{FF2B5EF4-FFF2-40B4-BE49-F238E27FC236}">
                <a16:creationId xmlns:a16="http://schemas.microsoft.com/office/drawing/2014/main" id="{3A4E4573-A92F-154B-9F1E-CE75B3C763E2}"/>
              </a:ext>
            </a:extLst>
          </p:cNvPr>
          <p:cNvCxnSpPr>
            <a:cxnSpLocks/>
            <a:stCxn id="144" idx="2"/>
            <a:endCxn id="89" idx="1"/>
          </p:cNvCxnSpPr>
          <p:nvPr/>
        </p:nvCxnSpPr>
        <p:spPr>
          <a:xfrm rot="16200000" flipH="1">
            <a:off x="1459739" y="3014458"/>
            <a:ext cx="1325525" cy="939933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44" name="Graphic 143" descr="Internet">
            <a:extLst>
              <a:ext uri="{FF2B5EF4-FFF2-40B4-BE49-F238E27FC236}">
                <a16:creationId xmlns:a16="http://schemas.microsoft.com/office/drawing/2014/main" id="{83F01924-5D75-A646-ABF8-74EA653EB3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95335" y="1907263"/>
            <a:ext cx="914400" cy="914400"/>
          </a:xfrm>
          <a:prstGeom prst="rect">
            <a:avLst/>
          </a:prstGeom>
        </p:spPr>
      </p:pic>
      <p:pic>
        <p:nvPicPr>
          <p:cNvPr id="145" name="Graphic 144" descr="Internet">
            <a:extLst>
              <a:ext uri="{FF2B5EF4-FFF2-40B4-BE49-F238E27FC236}">
                <a16:creationId xmlns:a16="http://schemas.microsoft.com/office/drawing/2014/main" id="{9C255538-943D-3840-8434-63B9D3472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46399" y="5497832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1B5E2AE-B1E4-2243-8992-6118F6C8FA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264" y="1825060"/>
            <a:ext cx="914401" cy="914401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106C190-2B90-344C-B110-8779BD850993}"/>
              </a:ext>
            </a:extLst>
          </p:cNvPr>
          <p:cNvCxnSpPr>
            <a:cxnSpLocks/>
            <a:stCxn id="81" idx="2"/>
            <a:endCxn id="145" idx="0"/>
          </p:cNvCxnSpPr>
          <p:nvPr/>
        </p:nvCxnSpPr>
        <p:spPr>
          <a:xfrm>
            <a:off x="11291343" y="4885179"/>
            <a:ext cx="12256" cy="61265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4027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6E97-8F63-5040-AB0A-643ACCEB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Content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67C106-6B90-584F-A4C9-E3EAF5AAA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27944"/>
              </p:ext>
            </p:extLst>
          </p:nvPr>
        </p:nvGraphicFramePr>
        <p:xfrm>
          <a:off x="1752600" y="195516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C05E8C-CE2F-7D4B-931E-1265AA3F40D1}"/>
              </a:ext>
            </a:extLst>
          </p:cNvPr>
          <p:cNvSpPr txBox="1"/>
          <p:nvPr/>
        </p:nvSpPr>
        <p:spPr>
          <a:xfrm>
            <a:off x="2128838" y="1428750"/>
            <a:ext cx="24915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 from AFR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B16AAA-39CC-0949-A26B-BF7591B3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67801"/>
              </p:ext>
            </p:extLst>
          </p:nvPr>
        </p:nvGraphicFramePr>
        <p:xfrm>
          <a:off x="1752600" y="4228707"/>
          <a:ext cx="8128001" cy="1741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52740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444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1F75C8-AA52-344D-9880-72DE563854D7}"/>
              </a:ext>
            </a:extLst>
          </p:cNvPr>
          <p:cNvSpPr txBox="1"/>
          <p:nvPr/>
        </p:nvSpPr>
        <p:spPr>
          <a:xfrm>
            <a:off x="342900" y="2471738"/>
            <a:ext cx="8550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AFR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5E465-5722-4F4A-983F-77A24F7E8E36}"/>
              </a:ext>
            </a:extLst>
          </p:cNvPr>
          <p:cNvSpPr txBox="1"/>
          <p:nvPr/>
        </p:nvSpPr>
        <p:spPr>
          <a:xfrm>
            <a:off x="-9525" y="4785741"/>
            <a:ext cx="206928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2214764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F50E-6C3E-2041-AC11-F0C6BBE4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P20 Submission info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78F683-50F1-F34F-A266-6B0E80C62E05}"/>
              </a:ext>
            </a:extLst>
          </p:cNvPr>
          <p:cNvSpPr/>
          <p:nvPr/>
        </p:nvSpPr>
        <p:spPr>
          <a:xfrm>
            <a:off x="457200" y="1284991"/>
            <a:ext cx="10324880" cy="5283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You can follow the following steps in submitting your proposal at the link below:</a:t>
            </a:r>
          </a:p>
          <a:p>
            <a:r>
              <a:rPr lang="en-US" sz="1400" u="sng" dirty="0">
                <a:solidFill>
                  <a:srgbClr val="0563C1"/>
                </a:solidFill>
                <a:latin typeface="Calibri" panose="020F0502020204030204" pitchFamily="34" charset="0"/>
                <a:hlinkClick r:id="rId2"/>
              </a:rPr>
              <a:t>https://aka.ms/FY21P20BTSCFP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600" b="1" dirty="0">
                <a:solidFill>
                  <a:srgbClr val="201F1E"/>
                </a:solidFill>
                <a:latin typeface="inherit"/>
              </a:rPr>
              <a:t>Step 1: Choose a Presentation Format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Your break-out session can be in one of the following formats: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Presentation: 45-minute presentation, 1 to 4 speakers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Panel: 45 minutes of discussion amongst 2 to 5 panelist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Tutorial/HOL: 90-minute, in-depth, hands-on presentation with 1–4 speakers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Hackfest: multi-day, in-depth, semi-guided, interactive sessions with 1-4 proctors</a:t>
            </a:r>
          </a:p>
          <a:p>
            <a:b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</a:br>
            <a:r>
              <a:rPr lang="en-US" sz="1400" b="1" dirty="0">
                <a:solidFill>
                  <a:srgbClr val="201F1E"/>
                </a:solidFill>
                <a:latin typeface="Calibri" panose="020F0502020204030204" pitchFamily="34" charset="0"/>
              </a:rPr>
              <a:t>Step 2: Select Area(s) your session will be focused on: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Soft-Skills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Application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Business Apps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Modern Workplace</a:t>
            </a: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400" b="1" dirty="0">
                <a:solidFill>
                  <a:srgbClr val="201F1E"/>
                </a:solidFill>
                <a:latin typeface="Calibri" panose="020F0502020204030204" pitchFamily="34" charset="0"/>
              </a:rPr>
              <a:t>Step 3: Provide the following information about the session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Proposed title for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Abstract of the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Session Level: Intermediate, Advanced, Expert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Audience information: target audience and key take-aways</a:t>
            </a:r>
            <a:endParaRPr lang="en-US" sz="14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0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+E Readiness Template">
  <a:themeElements>
    <a:clrScheme name="Custom 117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5B023EEC46DE41AF467A4A197BE89D" ma:contentTypeVersion="2" ma:contentTypeDescription="Create a new document." ma:contentTypeScope="" ma:versionID="c84ee5c91a56dbe570307a84e51e382d">
  <xsd:schema xmlns:xsd="http://www.w3.org/2001/XMLSchema" xmlns:xs="http://www.w3.org/2001/XMLSchema" xmlns:p="http://schemas.microsoft.com/office/2006/metadata/properties" xmlns:ns2="092c3eb2-9a8e-4f48-890c-1d7e1ea0628f" targetNamespace="http://schemas.microsoft.com/office/2006/metadata/properties" ma:root="true" ma:fieldsID="26571a2e98d9939e36dc2555f5c6ddf2" ns2:_="">
    <xsd:import namespace="092c3eb2-9a8e-4f48-890c-1d7e1ea06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c3eb2-9a8e-4f48-890c-1d7e1ea06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08A1BB-6D91-4703-B703-EC40010CAF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Microsoft_Ready_Winter_Template_16x9 (1)</Template>
  <TotalTime>14169</TotalTime>
  <Words>402</Words>
  <Application>Microsoft Macintosh PowerPoint</Application>
  <PresentationFormat>Widescreen</PresentationFormat>
  <Paragraphs>106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Consolas</vt:lpstr>
      <vt:lpstr>inherit</vt:lpstr>
      <vt:lpstr>Segoe UI</vt:lpstr>
      <vt:lpstr>Segoe UI Light</vt:lpstr>
      <vt:lpstr>Segoe UI Semilight</vt:lpstr>
      <vt:lpstr>Wingdings</vt:lpstr>
      <vt:lpstr>C+E Readiness Template</vt:lpstr>
      <vt:lpstr>Unbias Resume Project</vt:lpstr>
      <vt:lpstr>Objectives</vt:lpstr>
      <vt:lpstr>Hack | POC Flow</vt:lpstr>
      <vt:lpstr>Tech Stack</vt:lpstr>
      <vt:lpstr>Project Architecture</vt:lpstr>
      <vt:lpstr>Services &amp; Data Workflow Diagram</vt:lpstr>
      <vt:lpstr>Output Content</vt:lpstr>
      <vt:lpstr>P20 Submission info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James Rowland-Jones</dc:creator>
  <cp:keywords>Microsoft Ready</cp:keywords>
  <dc:description>Template: Mitchell Derrey, Silver Fox Productions_x000d_
Formatting: _x000d_
Audience Type:</dc:description>
  <cp:lastModifiedBy>Anthony Franklin</cp:lastModifiedBy>
  <cp:revision>136</cp:revision>
  <dcterms:created xsi:type="dcterms:W3CDTF">2018-01-29T00:20:17Z</dcterms:created>
  <dcterms:modified xsi:type="dcterms:W3CDTF">2020-08-01T01:59:42Z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0x0101001F5B023EEC46DE41AF467A4A197BE89D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15;#Washington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14;#Seattle|54f46ed2-c77e-4a59-b182-a4171fdb0d11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79;#Microsoft Ready|3ca26e5f-dc1b-4496-bbb3-9dc6901a235f</vt:lpwstr>
  </property>
  <property fmtid="{D5CDD505-2E9C-101B-9397-08002B2CF9AE}" pid="12" name="Audience1">
    <vt:lpwstr/>
  </property>
  <property fmtid="{D5CDD505-2E9C-101B-9397-08002B2CF9AE}" pid="13" name="Event Name">
    <vt:lpwstr>83;#Microsoft Ready|3ca26e5f-dc1b-4496-bbb3-9dc6901a235f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v-pmines@microsoft.com</vt:lpwstr>
  </property>
  <property fmtid="{D5CDD505-2E9C-101B-9397-08002B2CF9AE}" pid="17" name="MSIP_Label_f42aa342-8706-4288-bd11-ebb85995028c_SetDate">
    <vt:lpwstr>2017-11-13T23:28:00.1113045Z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